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8" r:id="rId5"/>
    <p:sldId id="316" r:id="rId6"/>
    <p:sldId id="317" r:id="rId7"/>
    <p:sldId id="318" r:id="rId8"/>
    <p:sldId id="325" r:id="rId9"/>
    <p:sldId id="326" r:id="rId10"/>
    <p:sldId id="327" r:id="rId11"/>
    <p:sldId id="321" r:id="rId12"/>
    <p:sldId id="315" r:id="rId1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C8060F-A0E7-4B35-9489-355218B33CEB}" v="17" dt="2026-02-02T12:40:42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undo custSel addSld delSld modSld">
      <pc:chgData name="Sharjeel Imtiaz" userId="7c3386fc-2d59-45b2-a28c-90741ce0c493" providerId="ADAL" clId="{6A98113E-D1A0-4826-8536-8B3FF8F1A61E}" dt="2026-02-02T12:41:38.768" v="57"/>
      <pc:docMkLst>
        <pc:docMk/>
      </pc:docMkLst>
      <pc:sldChg chg="modSp mod">
        <pc:chgData name="Sharjeel Imtiaz" userId="7c3386fc-2d59-45b2-a28c-90741ce0c493" providerId="ADAL" clId="{6A98113E-D1A0-4826-8536-8B3FF8F1A61E}" dt="2026-02-02T12:34:36.952" v="1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12:34:36.952" v="1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2:35:25.056" v="9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12:34:59.314" v="3" actId="20577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2:35:17.063" v="7"/>
          <ac:spMkLst>
            <pc:docMk/>
            <pc:sldMk cId="3713294393" sldId="316"/>
            <ac:spMk id="4" creationId="{B29CA636-0F26-099B-54BE-8E723F3E0231}"/>
          </ac:spMkLst>
        </pc:spChg>
        <pc:spChg chg="add del mod">
          <ac:chgData name="Sharjeel Imtiaz" userId="7c3386fc-2d59-45b2-a28c-90741ce0c493" providerId="ADAL" clId="{6A98113E-D1A0-4826-8536-8B3FF8F1A61E}" dt="2026-02-02T12:35:25.056" v="9"/>
          <ac:spMkLst>
            <pc:docMk/>
            <pc:sldMk cId="3713294393" sldId="316"/>
            <ac:spMk id="5" creationId="{D910CEDD-6E9C-90B0-7DEF-C5BB4F741B1A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2:37:06.090" v="20" actId="1076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12:36:44.295" v="16" actId="14100"/>
          <ac:spMkLst>
            <pc:docMk/>
            <pc:sldMk cId="2500382762" sldId="318"/>
            <ac:spMk id="4" creationId="{227281A4-CBCE-CA16-9454-25CA84ACC6C8}"/>
          </ac:spMkLst>
        </pc:spChg>
        <pc:picChg chg="add mod">
          <ac:chgData name="Sharjeel Imtiaz" userId="7c3386fc-2d59-45b2-a28c-90741ce0c493" providerId="ADAL" clId="{6A98113E-D1A0-4826-8536-8B3FF8F1A61E}" dt="2026-02-02T12:37:06.090" v="20" actId="1076"/>
          <ac:picMkLst>
            <pc:docMk/>
            <pc:sldMk cId="2500382762" sldId="318"/>
            <ac:picMk id="6" creationId="{67C0857E-D4D5-D5F6-6443-8EE6424F5382}"/>
          </ac:picMkLst>
        </pc:picChg>
        <pc:picChg chg="del">
          <ac:chgData name="Sharjeel Imtiaz" userId="7c3386fc-2d59-45b2-a28c-90741ce0c493" providerId="ADAL" clId="{6A98113E-D1A0-4826-8536-8B3FF8F1A61E}" dt="2026-02-02T12:36:28.805" v="15" actId="478"/>
          <ac:picMkLst>
            <pc:docMk/>
            <pc:sldMk cId="2500382762" sldId="318"/>
            <ac:picMk id="13" creationId="{745C3897-24F2-6D14-1AD3-1981981351FC}"/>
          </ac:picMkLst>
        </pc:picChg>
      </pc:sldChg>
      <pc:sldChg chg="addSp delSp modSp mod">
        <pc:chgData name="Sharjeel Imtiaz" userId="7c3386fc-2d59-45b2-a28c-90741ce0c493" providerId="ADAL" clId="{6A98113E-D1A0-4826-8536-8B3FF8F1A61E}" dt="2026-02-02T12:41:38.768" v="57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2:40:46.265" v="55" actId="15"/>
          <ac:spMkLst>
            <pc:docMk/>
            <pc:sldMk cId="1993138723" sldId="321"/>
            <ac:spMk id="4" creationId="{F03E2AE9-8848-307B-484F-ABE72A3B76F7}"/>
          </ac:spMkLst>
        </pc:spChg>
        <pc:spChg chg="add del mod">
          <ac:chgData name="Sharjeel Imtiaz" userId="7c3386fc-2d59-45b2-a28c-90741ce0c493" providerId="ADAL" clId="{6A98113E-D1A0-4826-8536-8B3FF8F1A61E}" dt="2026-02-02T12:41:38.768" v="57"/>
          <ac:spMkLst>
            <pc:docMk/>
            <pc:sldMk cId="1993138723" sldId="321"/>
            <ac:spMk id="5" creationId="{5B7CA358-8AAE-6C90-21E5-BD3DAFE60788}"/>
          </ac:spMkLst>
        </pc:spChg>
      </pc:sldChg>
      <pc:sldChg chg="del">
        <pc:chgData name="Sharjeel Imtiaz" userId="7c3386fc-2d59-45b2-a28c-90741ce0c493" providerId="ADAL" clId="{6A98113E-D1A0-4826-8536-8B3FF8F1A61E}" dt="2026-02-02T12:37:19.803" v="21" actId="47"/>
        <pc:sldMkLst>
          <pc:docMk/>
          <pc:sldMk cId="2627091722" sldId="324"/>
        </pc:sldMkLst>
      </pc:sldChg>
      <pc:sldChg chg="addSp delSp modSp mod">
        <pc:chgData name="Sharjeel Imtiaz" userId="7c3386fc-2d59-45b2-a28c-90741ce0c493" providerId="ADAL" clId="{6A98113E-D1A0-4826-8536-8B3FF8F1A61E}" dt="2026-02-02T12:38:05.354" v="28" actId="1076"/>
        <pc:sldMkLst>
          <pc:docMk/>
          <pc:sldMk cId="3547102925" sldId="325"/>
        </pc:sldMkLst>
        <pc:spChg chg="mod">
          <ac:chgData name="Sharjeel Imtiaz" userId="7c3386fc-2d59-45b2-a28c-90741ce0c493" providerId="ADAL" clId="{6A98113E-D1A0-4826-8536-8B3FF8F1A61E}" dt="2026-02-02T12:37:41.178" v="23"/>
          <ac:spMkLst>
            <pc:docMk/>
            <pc:sldMk cId="3547102925" sldId="325"/>
            <ac:spMk id="2" creationId="{25DC57BA-6DCD-130C-9FAF-78452D15083E}"/>
          </ac:spMkLst>
        </pc:spChg>
        <pc:spChg chg="mod">
          <ac:chgData name="Sharjeel Imtiaz" userId="7c3386fc-2d59-45b2-a28c-90741ce0c493" providerId="ADAL" clId="{6A98113E-D1A0-4826-8536-8B3FF8F1A61E}" dt="2026-02-02T12:38:01.023" v="27" actId="14100"/>
          <ac:spMkLst>
            <pc:docMk/>
            <pc:sldMk cId="3547102925" sldId="325"/>
            <ac:spMk id="4" creationId="{0F69D75B-2CFA-BA15-D754-BF9EE0487102}"/>
          </ac:spMkLst>
        </pc:spChg>
        <pc:picChg chg="add mod">
          <ac:chgData name="Sharjeel Imtiaz" userId="7c3386fc-2d59-45b2-a28c-90741ce0c493" providerId="ADAL" clId="{6A98113E-D1A0-4826-8536-8B3FF8F1A61E}" dt="2026-02-02T12:38:05.354" v="28" actId="1076"/>
          <ac:picMkLst>
            <pc:docMk/>
            <pc:sldMk cId="3547102925" sldId="325"/>
            <ac:picMk id="5" creationId="{7F19C361-6477-6C2A-CAD0-B3C8E6F59D7F}"/>
          </ac:picMkLst>
        </pc:picChg>
        <pc:picChg chg="del">
          <ac:chgData name="Sharjeel Imtiaz" userId="7c3386fc-2d59-45b2-a28c-90741ce0c493" providerId="ADAL" clId="{6A98113E-D1A0-4826-8536-8B3FF8F1A61E}" dt="2026-02-02T12:37:24.273" v="22" actId="478"/>
          <ac:picMkLst>
            <pc:docMk/>
            <pc:sldMk cId="3547102925" sldId="325"/>
            <ac:picMk id="13" creationId="{FF2CC640-197E-0AEA-5F01-98600AF476AF}"/>
          </ac:picMkLst>
        </pc:picChg>
      </pc:sldChg>
      <pc:sldChg chg="addSp delSp modSp mod">
        <pc:chgData name="Sharjeel Imtiaz" userId="7c3386fc-2d59-45b2-a28c-90741ce0c493" providerId="ADAL" clId="{6A98113E-D1A0-4826-8536-8B3FF8F1A61E}" dt="2026-02-02T12:39:08.546" v="37" actId="14100"/>
        <pc:sldMkLst>
          <pc:docMk/>
          <pc:sldMk cId="2372626108" sldId="326"/>
        </pc:sldMkLst>
        <pc:spChg chg="mod">
          <ac:chgData name="Sharjeel Imtiaz" userId="7c3386fc-2d59-45b2-a28c-90741ce0c493" providerId="ADAL" clId="{6A98113E-D1A0-4826-8536-8B3FF8F1A61E}" dt="2026-02-02T12:38:35.878" v="30"/>
          <ac:spMkLst>
            <pc:docMk/>
            <pc:sldMk cId="2372626108" sldId="326"/>
            <ac:spMk id="2" creationId="{1BC674B4-E62E-6CCF-16B2-82FF5AF7DA67}"/>
          </ac:spMkLst>
        </pc:spChg>
        <pc:spChg chg="mod">
          <ac:chgData name="Sharjeel Imtiaz" userId="7c3386fc-2d59-45b2-a28c-90741ce0c493" providerId="ADAL" clId="{6A98113E-D1A0-4826-8536-8B3FF8F1A61E}" dt="2026-02-02T12:39:08.546" v="37" actId="14100"/>
          <ac:spMkLst>
            <pc:docMk/>
            <pc:sldMk cId="2372626108" sldId="326"/>
            <ac:spMk id="4" creationId="{F0DACE0E-155B-854B-FB76-D43709B06230}"/>
          </ac:spMkLst>
        </pc:spChg>
        <pc:picChg chg="del">
          <ac:chgData name="Sharjeel Imtiaz" userId="7c3386fc-2d59-45b2-a28c-90741ce0c493" providerId="ADAL" clId="{6A98113E-D1A0-4826-8536-8B3FF8F1A61E}" dt="2026-02-02T12:38:27.281" v="29" actId="478"/>
          <ac:picMkLst>
            <pc:docMk/>
            <pc:sldMk cId="2372626108" sldId="326"/>
            <ac:picMk id="6" creationId="{3B8C8E07-136A-0A47-E973-28B9F8866726}"/>
          </ac:picMkLst>
        </pc:picChg>
        <pc:picChg chg="add mod">
          <ac:chgData name="Sharjeel Imtiaz" userId="7c3386fc-2d59-45b2-a28c-90741ce0c493" providerId="ADAL" clId="{6A98113E-D1A0-4826-8536-8B3FF8F1A61E}" dt="2026-02-02T12:39:05.584" v="36" actId="1076"/>
          <ac:picMkLst>
            <pc:docMk/>
            <pc:sldMk cId="2372626108" sldId="326"/>
            <ac:picMk id="7" creationId="{00100ADF-6628-7E4F-A76C-524ABD461B81}"/>
          </ac:picMkLst>
        </pc:picChg>
      </pc:sldChg>
      <pc:sldChg chg="modSp add mod">
        <pc:chgData name="Sharjeel Imtiaz" userId="7c3386fc-2d59-45b2-a28c-90741ce0c493" providerId="ADAL" clId="{6A98113E-D1A0-4826-8536-8B3FF8F1A61E}" dt="2026-02-02T12:40:06.152" v="48" actId="15"/>
        <pc:sldMkLst>
          <pc:docMk/>
          <pc:sldMk cId="3128810314" sldId="327"/>
        </pc:sldMkLst>
        <pc:spChg chg="mod">
          <ac:chgData name="Sharjeel Imtiaz" userId="7c3386fc-2d59-45b2-a28c-90741ce0c493" providerId="ADAL" clId="{6A98113E-D1A0-4826-8536-8B3FF8F1A61E}" dt="2026-02-02T12:40:06.152" v="48" actId="15"/>
          <ac:spMkLst>
            <pc:docMk/>
            <pc:sldMk cId="3128810314" sldId="327"/>
            <ac:spMk id="4" creationId="{11112B51-620D-1CC1-B737-0CEEC3E4EAD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n-US" sz="2800" dirty="0"/>
              <a:t>LAB 6 – Oscillators and Random Number Generators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</a:t>
            </a:r>
            <a:r>
              <a:rPr lang="en-US" dirty="0"/>
              <a:t>6</a:t>
            </a:r>
            <a:r>
              <a:rPr lang="et-EE" dirty="0"/>
              <a:t>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Understand hardware oscillators and their behavior</a:t>
            </a:r>
          </a:p>
          <a:p>
            <a:pPr lvl="1"/>
            <a:r>
              <a:rPr lang="en-US" dirty="0"/>
              <a:t>Design a simple ring oscillator using basic logic components</a:t>
            </a:r>
          </a:p>
          <a:p>
            <a:pPr lvl="1"/>
            <a:r>
              <a:rPr lang="en-US" dirty="0"/>
              <a:t>Implement a Linear Feedback Shift Register (LFSR)</a:t>
            </a:r>
          </a:p>
          <a:p>
            <a:pPr lvl="1"/>
            <a:r>
              <a:rPr lang="en-US" dirty="0"/>
              <a:t>Analyze pseudo-random number generation using simulation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n-US" dirty="0"/>
              <a:t> </a:t>
            </a:r>
            <a:r>
              <a:rPr lang="et-EE" dirty="0"/>
              <a:t>-</a:t>
            </a:r>
            <a:r>
              <a:rPr lang="et-EE" dirty="0" err="1"/>
              <a:t>gui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11040762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Design a simple </a:t>
            </a:r>
            <a:r>
              <a:rPr lang="en-US" b="1" dirty="0"/>
              <a:t>3-stage ring oscillator</a:t>
            </a:r>
            <a:r>
              <a:rPr lang="en-US" dirty="0"/>
              <a:t> using basic logic components.</a:t>
            </a:r>
          </a:p>
          <a:p>
            <a:r>
              <a:rPr lang="en-US" b="1" dirty="0"/>
              <a:t>Design Requirements:</a:t>
            </a:r>
            <a:endParaRPr lang="en-US" dirty="0"/>
          </a:p>
          <a:p>
            <a:r>
              <a:rPr lang="en-US" dirty="0"/>
              <a:t>Use the provided components:</a:t>
            </a:r>
          </a:p>
          <a:p>
            <a:pPr lvl="1"/>
            <a:r>
              <a:rPr lang="en-US" dirty="0"/>
              <a:t>lab6_inv.v (inverter)</a:t>
            </a:r>
          </a:p>
          <a:p>
            <a:pPr lvl="1"/>
            <a:r>
              <a:rPr lang="en-US" dirty="0"/>
              <a:t>lab6_nand.v (2-input NAND)</a:t>
            </a:r>
          </a:p>
          <a:p>
            <a:r>
              <a:rPr lang="en-US" dirty="0"/>
              <a:t>The oscillator must have:</a:t>
            </a:r>
          </a:p>
          <a:p>
            <a:pPr lvl="1"/>
            <a:r>
              <a:rPr lang="en-US" dirty="0"/>
              <a:t>One </a:t>
            </a:r>
            <a:r>
              <a:rPr lang="en-US" b="1" dirty="0"/>
              <a:t>enable</a:t>
            </a:r>
            <a:r>
              <a:rPr lang="en-US" dirty="0"/>
              <a:t> input</a:t>
            </a:r>
          </a:p>
          <a:p>
            <a:pPr lvl="1"/>
            <a:r>
              <a:rPr lang="en-US" dirty="0"/>
              <a:t>One </a:t>
            </a:r>
            <a:r>
              <a:rPr lang="en-US" b="1" dirty="0"/>
              <a:t>feedback</a:t>
            </a:r>
            <a:r>
              <a:rPr lang="en-US" dirty="0"/>
              <a:t> output</a:t>
            </a:r>
          </a:p>
          <a:p>
            <a:r>
              <a:rPr lang="en-US" b="1" dirty="0"/>
              <a:t>Notes:</a:t>
            </a:r>
            <a:endParaRPr lang="en-US" dirty="0"/>
          </a:p>
          <a:p>
            <a:pPr lvl="1"/>
            <a:r>
              <a:rPr lang="en-US" dirty="0"/>
              <a:t>A testbench is </a:t>
            </a:r>
            <a:r>
              <a:rPr lang="en-US" b="1" dirty="0"/>
              <a:t>not provided</a:t>
            </a:r>
            <a:endParaRPr lang="en-US" dirty="0"/>
          </a:p>
          <a:p>
            <a:pPr lvl="1"/>
            <a:r>
              <a:rPr lang="en-US" dirty="0"/>
              <a:t>Students must write a simple testbench</a:t>
            </a:r>
          </a:p>
          <a:p>
            <a:pPr lvl="1"/>
            <a:r>
              <a:rPr lang="en-US" dirty="0"/>
              <a:t>Goal: </a:t>
            </a:r>
            <a:r>
              <a:rPr lang="en-US" b="1" dirty="0"/>
              <a:t>measure the oscillation period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C0857E-D4D5-D5F6-6443-8EE6424F5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361" y="2687827"/>
            <a:ext cx="5093851" cy="133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F2A82-892D-E85E-01B0-1D56FF76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C57BA-6DCD-130C-9FAF-78452D15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Part 1 – </a:t>
            </a:r>
            <a:r>
              <a:rPr lang="et-EE" dirty="0" err="1"/>
              <a:t>Verification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9B9DE1-AD78-0332-24E5-E10C32403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69D75B-2CFA-BA15-D754-BF9EE0487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098059" cy="5141076"/>
          </a:xfrm>
        </p:spPr>
        <p:txBody>
          <a:bodyPr/>
          <a:lstStyle/>
          <a:p>
            <a:r>
              <a:rPr lang="et-EE" b="1" dirty="0" err="1"/>
              <a:t>Verification</a:t>
            </a:r>
            <a:r>
              <a:rPr lang="et-EE" b="1" dirty="0"/>
              <a:t> </a:t>
            </a:r>
            <a:r>
              <a:rPr lang="et-EE" b="1" dirty="0" err="1"/>
              <a:t>Tasks</a:t>
            </a:r>
            <a:r>
              <a:rPr lang="et-EE" b="1" dirty="0"/>
              <a:t>:</a:t>
            </a:r>
            <a:endParaRPr lang="et-EE" dirty="0"/>
          </a:p>
          <a:p>
            <a:r>
              <a:rPr lang="et-EE" dirty="0" err="1"/>
              <a:t>Enable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</a:t>
            </a:r>
            <a:r>
              <a:rPr lang="et-EE" dirty="0" err="1"/>
              <a:t>oscillator</a:t>
            </a:r>
            <a:endParaRPr lang="et-EE" dirty="0"/>
          </a:p>
          <a:p>
            <a:r>
              <a:rPr lang="et-EE" dirty="0" err="1"/>
              <a:t>Observe</a:t>
            </a:r>
            <a:r>
              <a:rPr lang="et-EE" dirty="0"/>
              <a:t> </a:t>
            </a:r>
            <a:r>
              <a:rPr lang="et-EE" dirty="0" err="1"/>
              <a:t>oscillating</a:t>
            </a:r>
            <a:r>
              <a:rPr lang="et-EE" dirty="0"/>
              <a:t> </a:t>
            </a:r>
            <a:r>
              <a:rPr lang="et-EE" dirty="0" err="1"/>
              <a:t>output</a:t>
            </a:r>
            <a:r>
              <a:rPr lang="et-EE" dirty="0"/>
              <a:t> </a:t>
            </a:r>
            <a:r>
              <a:rPr lang="et-EE" dirty="0" err="1"/>
              <a:t>using</a:t>
            </a:r>
            <a:r>
              <a:rPr lang="et-EE" dirty="0"/>
              <a:t> </a:t>
            </a:r>
            <a:r>
              <a:rPr lang="et-EE" dirty="0" err="1"/>
              <a:t>waveform</a:t>
            </a:r>
            <a:r>
              <a:rPr lang="et-EE" dirty="0"/>
              <a:t> </a:t>
            </a:r>
            <a:r>
              <a:rPr lang="et-EE" dirty="0" err="1"/>
              <a:t>viewer</a:t>
            </a:r>
            <a:endParaRPr lang="et-EE" dirty="0"/>
          </a:p>
          <a:p>
            <a:r>
              <a:rPr lang="et-EE" dirty="0" err="1"/>
              <a:t>Measure</a:t>
            </a:r>
            <a:r>
              <a:rPr lang="et-EE" dirty="0"/>
              <a:t>:</a:t>
            </a:r>
          </a:p>
          <a:p>
            <a:pPr lvl="1"/>
            <a:r>
              <a:rPr lang="et-EE" dirty="0" err="1"/>
              <a:t>Oscillation</a:t>
            </a:r>
            <a:r>
              <a:rPr lang="et-EE" dirty="0"/>
              <a:t> </a:t>
            </a:r>
            <a:r>
              <a:rPr lang="et-EE" dirty="0" err="1"/>
              <a:t>period</a:t>
            </a:r>
            <a:endParaRPr lang="et-EE" dirty="0"/>
          </a:p>
          <a:p>
            <a:pPr lvl="1"/>
            <a:r>
              <a:rPr lang="et-EE" dirty="0" err="1"/>
              <a:t>Stability</a:t>
            </a:r>
            <a:r>
              <a:rPr lang="et-EE" dirty="0"/>
              <a:t> </a:t>
            </a:r>
            <a:r>
              <a:rPr lang="et-EE" dirty="0" err="1"/>
              <a:t>over</a:t>
            </a:r>
            <a:r>
              <a:rPr lang="et-EE" dirty="0"/>
              <a:t> </a:t>
            </a:r>
            <a:r>
              <a:rPr lang="et-EE" dirty="0" err="1"/>
              <a:t>time</a:t>
            </a:r>
            <a:endParaRPr lang="et-EE" dirty="0"/>
          </a:p>
          <a:p>
            <a:r>
              <a:rPr lang="et-EE" b="1" dirty="0" err="1"/>
              <a:t>Hint</a:t>
            </a:r>
            <a:r>
              <a:rPr lang="et-EE" b="1" dirty="0"/>
              <a:t>:</a:t>
            </a:r>
            <a:endParaRPr lang="et-EE" dirty="0"/>
          </a:p>
          <a:p>
            <a:r>
              <a:rPr lang="et-EE" dirty="0" err="1"/>
              <a:t>Use</a:t>
            </a:r>
            <a:r>
              <a:rPr lang="et-EE" dirty="0"/>
              <a:t> </a:t>
            </a:r>
            <a:r>
              <a:rPr lang="et-EE" dirty="0" err="1"/>
              <a:t>waveform</a:t>
            </a:r>
            <a:r>
              <a:rPr lang="et-EE" dirty="0"/>
              <a:t> </a:t>
            </a:r>
            <a:r>
              <a:rPr lang="et-EE" dirty="0" err="1"/>
              <a:t>cursors</a:t>
            </a:r>
            <a:r>
              <a:rPr lang="et-EE" dirty="0"/>
              <a:t> in </a:t>
            </a:r>
            <a:r>
              <a:rPr lang="et-EE" dirty="0" err="1"/>
              <a:t>Xcelium</a:t>
            </a:r>
            <a:r>
              <a:rPr lang="et-EE" dirty="0"/>
              <a:t> GUI </a:t>
            </a:r>
            <a:r>
              <a:rPr lang="et-EE" dirty="0" err="1"/>
              <a:t>to</a:t>
            </a:r>
            <a:r>
              <a:rPr lang="et-EE" dirty="0"/>
              <a:t> </a:t>
            </a:r>
            <a:r>
              <a:rPr lang="et-EE" dirty="0" err="1"/>
              <a:t>measure</a:t>
            </a:r>
            <a:r>
              <a:rPr lang="et-EE" dirty="0"/>
              <a:t> </a:t>
            </a:r>
            <a:r>
              <a:rPr lang="et-EE" dirty="0" err="1"/>
              <a:t>period</a:t>
            </a:r>
            <a:endParaRPr lang="et-E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19C361-6477-6C2A-CAD0-B3C8E6F59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8104" y="4088259"/>
            <a:ext cx="5093851" cy="133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02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7516B-C2D2-DF7B-C7E3-D0731EE67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74B4-E62E-6CCF-16B2-82FF5AF7D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Part 2: LFSR-</a:t>
            </a:r>
            <a:r>
              <a:rPr lang="et-EE" dirty="0" err="1"/>
              <a:t>Based</a:t>
            </a:r>
            <a:r>
              <a:rPr lang="et-EE" dirty="0"/>
              <a:t> RNG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4A44D4-065C-6739-267B-53023772F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ACE0E-155B-854B-FB76-D43709B06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981416" cy="5141076"/>
          </a:xfrm>
        </p:spPr>
        <p:txBody>
          <a:bodyPr/>
          <a:lstStyle/>
          <a:p>
            <a:r>
              <a:rPr lang="en-US" b="1" dirty="0"/>
              <a:t>Task:</a:t>
            </a:r>
            <a:br>
              <a:rPr lang="en-US" dirty="0"/>
            </a:br>
            <a:r>
              <a:rPr lang="en-US" dirty="0"/>
              <a:t>Design a </a:t>
            </a:r>
            <a:r>
              <a:rPr lang="en-US" b="1" dirty="0"/>
              <a:t>5-bit Linear Feedback Shift Register (LFSR)</a:t>
            </a:r>
            <a:r>
              <a:rPr lang="en-US" dirty="0"/>
              <a:t> with a load capability.</a:t>
            </a:r>
          </a:p>
          <a:p>
            <a:r>
              <a:rPr lang="en-US" b="1" dirty="0"/>
              <a:t>Design Requirements:</a:t>
            </a:r>
            <a:endParaRPr lang="en-US" dirty="0"/>
          </a:p>
          <a:p>
            <a:r>
              <a:rPr lang="en-US" dirty="0"/>
              <a:t>Code LFSR directly in RTL (do not use components)</a:t>
            </a:r>
          </a:p>
          <a:p>
            <a:r>
              <a:rPr lang="en-US" dirty="0"/>
              <a:t>Include:</a:t>
            </a:r>
          </a:p>
          <a:p>
            <a:pPr lvl="1"/>
            <a:r>
              <a:rPr lang="en-US" dirty="0" err="1"/>
              <a:t>clk</a:t>
            </a:r>
            <a:endParaRPr lang="en-US" dirty="0"/>
          </a:p>
          <a:p>
            <a:pPr lvl="1"/>
            <a:r>
              <a:rPr lang="en-US" dirty="0"/>
              <a:t>load</a:t>
            </a:r>
          </a:p>
          <a:p>
            <a:pPr lvl="1"/>
            <a:r>
              <a:rPr lang="en-US" dirty="0" err="1"/>
              <a:t>load_data</a:t>
            </a:r>
            <a:endParaRPr lang="en-US" dirty="0"/>
          </a:p>
          <a:p>
            <a:r>
              <a:rPr lang="en-US" dirty="0"/>
              <a:t>Use the </a:t>
            </a:r>
            <a:r>
              <a:rPr lang="en-US" b="1" dirty="0"/>
              <a:t>minimum number of taps</a:t>
            </a:r>
            <a:endParaRPr lang="en-US" dirty="0"/>
          </a:p>
          <a:p>
            <a:r>
              <a:rPr lang="en-US" dirty="0"/>
              <a:t>Refer to lecture slide on LFSR taps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100ADF-6628-7E4F-A76C-524ABD461B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991" y="994241"/>
            <a:ext cx="3534184" cy="486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2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B37C8-10D6-2036-3C38-FE2FBA35C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3F079-12A3-689A-949C-F52EC6BF9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Part 2: LFSR-</a:t>
            </a:r>
            <a:r>
              <a:rPr lang="et-EE" dirty="0" err="1"/>
              <a:t>Based</a:t>
            </a:r>
            <a:r>
              <a:rPr lang="et-EE" dirty="0"/>
              <a:t> RNG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CE9CEB-9DB4-8574-076E-3677CDEE6E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112B51-620D-1CC1-B737-0CEEC3E4E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981416" cy="5141076"/>
          </a:xfrm>
        </p:spPr>
        <p:txBody>
          <a:bodyPr/>
          <a:lstStyle/>
          <a:p>
            <a:r>
              <a:rPr lang="en-US" b="1" dirty="0"/>
              <a:t>Functional Requirements</a:t>
            </a:r>
          </a:p>
          <a:p>
            <a:pPr lvl="1"/>
            <a:r>
              <a:rPr lang="en-US" dirty="0"/>
              <a:t>When load = 1, LFSR loads </a:t>
            </a:r>
            <a:r>
              <a:rPr lang="en-US" dirty="0" err="1"/>
              <a:t>load_data</a:t>
            </a:r>
            <a:endParaRPr lang="en-US" dirty="0"/>
          </a:p>
          <a:p>
            <a:pPr lvl="1"/>
            <a:r>
              <a:rPr lang="en-US" dirty="0"/>
              <a:t>When load = 0, LFSR shifts every clock cycle</a:t>
            </a:r>
          </a:p>
          <a:p>
            <a:pPr lvl="1"/>
            <a:r>
              <a:rPr lang="en-US" dirty="0"/>
              <a:t>LFSR must generate the full:</a:t>
            </a:r>
          </a:p>
          <a:p>
            <a:pPr lvl="2"/>
            <a:r>
              <a:rPr lang="en-US" b="1" dirty="0"/>
              <a:t>(2⁵ − 1) = 31</a:t>
            </a:r>
            <a:r>
              <a:rPr lang="en-US" dirty="0"/>
              <a:t> unique non-zero states</a:t>
            </a:r>
          </a:p>
          <a:p>
            <a:pPr lvl="1"/>
            <a:r>
              <a:rPr lang="en-US" dirty="0"/>
              <a:t>Sequence must repeat after full cycle</a:t>
            </a:r>
          </a:p>
          <a:p>
            <a:r>
              <a:rPr lang="en-US" b="1" dirty="0"/>
              <a:t>Verification Tasks:</a:t>
            </a:r>
            <a:endParaRPr lang="en-US" dirty="0"/>
          </a:p>
          <a:p>
            <a:pPr lvl="1"/>
            <a:r>
              <a:rPr lang="en-US" dirty="0"/>
              <a:t>Simulate the LFSR over multiple cycles</a:t>
            </a:r>
          </a:p>
          <a:p>
            <a:pPr lvl="1"/>
            <a:r>
              <a:rPr lang="en-US" dirty="0"/>
              <a:t>Show the complete 31-state sequence</a:t>
            </a:r>
          </a:p>
          <a:p>
            <a:pPr lvl="1"/>
            <a:r>
              <a:rPr lang="en-US" dirty="0"/>
              <a:t>Verify no early repetition</a:t>
            </a:r>
          </a:p>
          <a:p>
            <a:pPr lvl="1"/>
            <a:r>
              <a:rPr lang="en-US" dirty="0"/>
              <a:t>Use waveform viewer to demonstrate randomness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46F3E6-EA5E-D6E0-87F6-319BD3DF6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991" y="994241"/>
            <a:ext cx="3534184" cy="486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10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Lab6_StudentID.zip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Verilog file for ring oscillator</a:t>
            </a:r>
          </a:p>
          <a:p>
            <a:pPr lvl="1"/>
            <a:r>
              <a:rPr lang="en-US" dirty="0"/>
              <a:t>Verilog file for LFSR</a:t>
            </a:r>
          </a:p>
          <a:p>
            <a:pPr lvl="1"/>
            <a:r>
              <a:rPr lang="en-US" dirty="0"/>
              <a:t>Testbench(s) used</a:t>
            </a:r>
          </a:p>
          <a:p>
            <a:pPr lvl="1"/>
            <a:r>
              <a:rPr lang="en-US" dirty="0"/>
              <a:t>Screenshot of oscillator waveform (with measured period)</a:t>
            </a:r>
          </a:p>
          <a:p>
            <a:pPr lvl="1"/>
            <a:r>
              <a:rPr lang="en-US" dirty="0"/>
              <a:t>Screenshot showing full LFSR sequence</a:t>
            </a:r>
          </a:p>
          <a:p>
            <a:pPr lvl="1"/>
            <a:r>
              <a:rPr lang="en-US" dirty="0"/>
              <a:t>Brief explanation of:</a:t>
            </a:r>
          </a:p>
          <a:p>
            <a:pPr lvl="2"/>
            <a:r>
              <a:rPr lang="en-US" dirty="0"/>
              <a:t>Oscillator behavior</a:t>
            </a:r>
          </a:p>
          <a:p>
            <a:pPr lvl="2"/>
            <a:r>
              <a:rPr lang="en-US" dirty="0"/>
              <a:t>LFSR tap selection and sequence length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48620</TotalTime>
  <Words>555</Words>
  <Application>Microsoft Office PowerPoint</Application>
  <PresentationFormat>Widescreen</PresentationFormat>
  <Paragraphs>121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Office Theme</vt:lpstr>
      <vt:lpstr>PowerPoint Presentation</vt:lpstr>
      <vt:lpstr>Lab 6 Overview</vt:lpstr>
      <vt:lpstr>Basic Linux Setup</vt:lpstr>
      <vt:lpstr> Lab Description</vt:lpstr>
      <vt:lpstr>Part 1 – Verification</vt:lpstr>
      <vt:lpstr>Part 2: LFSR-Based RNG</vt:lpstr>
      <vt:lpstr>Part 2: LFSR-Based RNG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444</cp:revision>
  <dcterms:created xsi:type="dcterms:W3CDTF">2019-11-21T08:16:41Z</dcterms:created>
  <dcterms:modified xsi:type="dcterms:W3CDTF">2026-02-02T12:41:47Z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